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PT Sans Narrow"/>
      <p:regular r:id="rId29"/>
      <p:bold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ansNarrow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regular.fntdata"/><Relationship Id="rId30" Type="http://schemas.openxmlformats.org/officeDocument/2006/relationships/font" Target="fonts/PTSansNarrow-bold.fntdata"/><Relationship Id="rId11" Type="http://schemas.openxmlformats.org/officeDocument/2006/relationships/slide" Target="slides/slide6.xml"/><Relationship Id="rId33" Type="http://schemas.openxmlformats.org/officeDocument/2006/relationships/font" Target="fonts/OpenSans-italic.fntdata"/><Relationship Id="rId10" Type="http://schemas.openxmlformats.org/officeDocument/2006/relationships/slide" Target="slides/slide5.xml"/><Relationship Id="rId32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df5dda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0" name="Google Shape;130;g5ccdf5dda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ccdf5dda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7" name="Google Shape;137;g5ccdf5dda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ccdf5dda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3" name="Google Shape;143;g5ccdf5dda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ccdf5dda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g5ccdf5dda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c89148a2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c89148a2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2" name="Google Shape;162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ccdf5dda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0" name="Google Shape;170;g5ccdf5dda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6" name="Google Shape;17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8" name="Google Shape;188;p1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1" name="Google Shape;7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4" name="Google Shape;8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0" name="Google Shape;90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7" name="Google Shape;97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5" name="Google Shape;105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3" name="Google Shape;113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ccdf5dda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2" name="Google Shape;122;g5ccdf5dda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72973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7297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913218" y="404450"/>
            <a:ext cx="7136669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82076" y="4371750"/>
            <a:ext cx="7136669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  <a:defRPr b="1" i="0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  <a:defRPr b="1" i="0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  <a:defRPr b="1" i="0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  <a:defRPr b="1" i="0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  <a:defRPr b="1" i="0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  <a:defRPr b="1" i="0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  <a:defRPr b="1" i="0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  <a:defRPr b="1" i="0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  <a:defRPr b="1" i="0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Font typeface="PT Sans Narrow"/>
              <a:buNone/>
              <a:defRPr b="1" i="0" sz="13000" u="none" cap="none" strike="noStrike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Font typeface="PT Sans Narrow"/>
              <a:buNone/>
              <a:defRPr b="1" i="0" sz="13000" u="none" cap="none" strike="noStrike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Font typeface="PT Sans Narrow"/>
              <a:buNone/>
              <a:defRPr b="1" i="0" sz="13000" u="none" cap="none" strike="noStrike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Font typeface="PT Sans Narrow"/>
              <a:buNone/>
              <a:defRPr b="1" i="0" sz="13000" u="none" cap="none" strike="noStrike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Font typeface="PT Sans Narrow"/>
              <a:buNone/>
              <a:defRPr b="1" i="0" sz="13000" u="none" cap="none" strike="noStrike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Font typeface="PT Sans Narrow"/>
              <a:buNone/>
              <a:defRPr b="1" i="0" sz="13000" u="none" cap="none" strike="noStrike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Font typeface="PT Sans Narrow"/>
              <a:buNone/>
              <a:defRPr b="1" i="0" sz="13000" u="none" cap="none" strike="noStrike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Font typeface="PT Sans Narrow"/>
              <a:buNone/>
              <a:defRPr b="1" i="0" sz="13000" u="none" cap="none" strike="noStrike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Font typeface="PT Sans Narrow"/>
              <a:buNone/>
              <a:defRPr b="1" i="0" sz="13000" u="none" cap="none" strike="noStrike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8383604" y="4663217"/>
            <a:ext cx="637554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HYD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5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 Narrow"/>
              <a:buNone/>
              <a:defRPr b="1" i="0" sz="2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 Narrow"/>
              <a:buNone/>
              <a:defRPr b="1" i="0" sz="2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 Narrow"/>
              <a:buNone/>
              <a:defRPr b="1" i="0" sz="2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 Narrow"/>
              <a:buNone/>
              <a:defRPr b="1" i="0" sz="2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 Narrow"/>
              <a:buNone/>
              <a:defRPr b="1" i="0" sz="2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 Narrow"/>
              <a:buNone/>
              <a:defRPr b="1" i="0" sz="2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 Narrow"/>
              <a:buNone/>
              <a:defRPr b="1" i="0" sz="2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 Narrow"/>
              <a:buNone/>
              <a:defRPr b="1" i="0" sz="2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T Sans Narrow"/>
              <a:buNone/>
              <a:defRPr b="1" i="0" sz="2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T Sans Narrow"/>
              <a:buNone/>
              <a:defRPr b="0" i="0" sz="5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T Sans Narrow"/>
              <a:buNone/>
              <a:defRPr b="0" i="0" sz="5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T Sans Narrow"/>
              <a:buNone/>
              <a:defRPr b="0" i="0" sz="5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T Sans Narrow"/>
              <a:buNone/>
              <a:defRPr b="0" i="0" sz="5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T Sans Narrow"/>
              <a:buNone/>
              <a:defRPr b="0" i="0" sz="5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T Sans Narrow"/>
              <a:buNone/>
              <a:defRPr b="0" i="0" sz="5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T Sans Narrow"/>
              <a:buNone/>
              <a:defRPr b="0" i="0" sz="5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T Sans Narrow"/>
              <a:buNone/>
              <a:defRPr b="0" i="0" sz="5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T Sans Narrow"/>
              <a:buNone/>
              <a:defRPr b="0" i="0" sz="5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PT Sans Narrow"/>
              <a:buNone/>
              <a:defRPr b="1" i="0" sz="42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PT Sans Narrow"/>
              <a:buNone/>
              <a:defRPr b="1" i="0" sz="42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PT Sans Narrow"/>
              <a:buNone/>
              <a:defRPr b="1" i="0" sz="42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PT Sans Narrow"/>
              <a:buNone/>
              <a:defRPr b="1" i="0" sz="42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PT Sans Narrow"/>
              <a:buNone/>
              <a:defRPr b="1" i="0" sz="42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PT Sans Narrow"/>
              <a:buNone/>
              <a:defRPr b="1" i="0" sz="42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PT Sans Narrow"/>
              <a:buNone/>
              <a:defRPr b="1" i="0" sz="42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PT Sans Narrow"/>
              <a:buNone/>
              <a:defRPr b="1" i="0" sz="42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PT Sans Narrow"/>
              <a:buNone/>
              <a:defRPr b="1" i="0" sz="42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Open Sans"/>
              <a:buNone/>
              <a:defRPr b="0" i="0" sz="21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T Sans Narrow"/>
              <a:buNone/>
              <a:defRPr b="0" i="0" sz="2400" u="none" cap="none" strike="noStrike">
                <a:solidFill>
                  <a:schemeClr val="dk2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hyperlink" Target="https://www.researchgate.net/publication/310645810_OCR_as_a_Service_An_Experimental_Evaluation_of_Google_Docs_OCR_Tesseract_ABBYY_FineReader_and_Transym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laterecognizer.com/number-plate-datasets/" TargetMode="External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78"/>
            <a:ext cx="7136700" cy="129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</a:pPr>
            <a:r>
              <a:t/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</a:pPr>
            <a:br>
              <a:rPr lang="en-US"/>
            </a:br>
            <a:r>
              <a:rPr b="1" i="0" lang="en-US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AI</a:t>
            </a:r>
            <a:r>
              <a:rPr lang="en-US"/>
              <a:t>ET Project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</a:pPr>
            <a:r>
              <a:rPr lang="en-US" sz="3600"/>
              <a:t>Team Nbr:09</a:t>
            </a:r>
            <a:endParaRPr sz="3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PT Sans Narrow"/>
              <a:buNone/>
            </a:pPr>
            <a:r>
              <a:rPr lang="en-US" sz="3600"/>
              <a:t>Team Name:Olivier Grisel</a:t>
            </a:r>
            <a:endParaRPr sz="360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50" y="33431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None/>
            </a:pPr>
            <a:r>
              <a:rPr b="1" lang="en-US" sz="3600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LICENSE PLATE DETECTION</a:t>
            </a:r>
            <a:endParaRPr b="1" i="0" sz="3600" u="none" cap="none" strike="noStrike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236625" y="168900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1" lang="en-US" sz="2400">
                <a:solidFill>
                  <a:srgbClr val="0C343D"/>
                </a:solidFill>
              </a:rPr>
              <a:t>2. Applying contours to find all the possible characters in the binary image</a:t>
            </a:r>
            <a:endParaRPr b="1" sz="2400">
              <a:solidFill>
                <a:srgbClr val="0C343D"/>
              </a:solidFill>
            </a:endParaRPr>
          </a:p>
        </p:txBody>
      </p:sp>
      <p:pic>
        <p:nvPicPr>
          <p:cNvPr id="133" name="Google Shape;133;p22"/>
          <p:cNvPicPr preferRelativeResize="0"/>
          <p:nvPr/>
        </p:nvPicPr>
        <p:blipFill rotWithShape="1">
          <a:blip r:embed="rId3">
            <a:alphaModFix/>
          </a:blip>
          <a:srcRect b="23729" l="24248" r="24422" t="20382"/>
          <a:stretch/>
        </p:blipFill>
        <p:spPr>
          <a:xfrm>
            <a:off x="321475" y="1380100"/>
            <a:ext cx="3531725" cy="264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 rotWithShape="1">
          <a:blip r:embed="rId4">
            <a:alphaModFix/>
          </a:blip>
          <a:srcRect b="22658" l="23854" r="23854" t="21994"/>
          <a:stretch/>
        </p:blipFill>
        <p:spPr>
          <a:xfrm>
            <a:off x="4755525" y="1330225"/>
            <a:ext cx="4179101" cy="274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236625" y="168900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1" lang="en-US" sz="2400">
                <a:solidFill>
                  <a:srgbClr val="0C343D"/>
                </a:solidFill>
              </a:rPr>
              <a:t>3. Finding all the possible plates after finding the possible characters</a:t>
            </a:r>
            <a:endParaRPr b="1" sz="2400">
              <a:solidFill>
                <a:srgbClr val="0C343D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t/>
            </a:r>
            <a:endParaRPr b="1" sz="2400">
              <a:solidFill>
                <a:srgbClr val="0C343D"/>
              </a:solidFill>
            </a:endParaRPr>
          </a:p>
        </p:txBody>
      </p:sp>
      <p:pic>
        <p:nvPicPr>
          <p:cNvPr id="140" name="Google Shape;140;p23"/>
          <p:cNvPicPr preferRelativeResize="0"/>
          <p:nvPr/>
        </p:nvPicPr>
        <p:blipFill rotWithShape="1">
          <a:blip r:embed="rId3">
            <a:alphaModFix/>
          </a:blip>
          <a:srcRect b="17025" l="24119" r="23628" t="27587"/>
          <a:stretch/>
        </p:blipFill>
        <p:spPr>
          <a:xfrm>
            <a:off x="2205950" y="1418900"/>
            <a:ext cx="4777675" cy="284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236625" y="168900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1" lang="en-US" sz="2400">
                <a:solidFill>
                  <a:srgbClr val="0C343D"/>
                </a:solidFill>
              </a:rPr>
              <a:t>4</a:t>
            </a:r>
            <a:r>
              <a:rPr b="1" lang="en-US" sz="2400">
                <a:solidFill>
                  <a:srgbClr val="0C343D"/>
                </a:solidFill>
              </a:rPr>
              <a:t>. Extracting the correct license plate from the list of possible plates</a:t>
            </a:r>
            <a:endParaRPr b="1" sz="2400">
              <a:solidFill>
                <a:srgbClr val="0C343D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t/>
            </a:r>
            <a:endParaRPr b="1" sz="2400">
              <a:solidFill>
                <a:srgbClr val="0C343D"/>
              </a:solidFill>
            </a:endParaRPr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8575" y="1944325"/>
            <a:ext cx="6996700" cy="20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idx="1" type="body"/>
          </p:nvPr>
        </p:nvSpPr>
        <p:spPr>
          <a:xfrm>
            <a:off x="236625" y="168900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1" lang="en-US" sz="2400">
                <a:solidFill>
                  <a:srgbClr val="0C343D"/>
                </a:solidFill>
              </a:rPr>
              <a:t>5.</a:t>
            </a:r>
            <a:r>
              <a:rPr b="1" lang="en-US" sz="2400">
                <a:solidFill>
                  <a:srgbClr val="0C343D"/>
                </a:solidFill>
              </a:rPr>
              <a:t> Sending the license plate image to tesseract model for character recognition</a:t>
            </a:r>
            <a:endParaRPr b="1" sz="2400">
              <a:solidFill>
                <a:srgbClr val="0C343D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t/>
            </a:r>
            <a:endParaRPr b="1" sz="2400">
              <a:solidFill>
                <a:srgbClr val="0C343D"/>
              </a:solidFill>
            </a:endParaRPr>
          </a:p>
        </p:txBody>
      </p:sp>
      <p:pic>
        <p:nvPicPr>
          <p:cNvPr id="152" name="Google Shape;152;p25"/>
          <p:cNvPicPr preferRelativeResize="0"/>
          <p:nvPr/>
        </p:nvPicPr>
        <p:blipFill rotWithShape="1">
          <a:blip r:embed="rId3">
            <a:alphaModFix/>
          </a:blip>
          <a:srcRect b="22737" l="24364" r="23992" t="22737"/>
          <a:stretch/>
        </p:blipFill>
        <p:spPr>
          <a:xfrm>
            <a:off x="2210863" y="1169488"/>
            <a:ext cx="4722274" cy="280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373625" y="3594525"/>
            <a:ext cx="8520600" cy="13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r>
              <a:rPr lang="en-US" sz="1400">
                <a:solidFill>
                  <a:srgbClr val="000000"/>
                </a:solidFill>
              </a:rPr>
              <a:t>https://www.google.com/url?sa=i&amp;source=images&amp;cd=&amp;cad=rja&amp;uact=8&amp;ved=2ahUKEwjqm9v8_o3jAhXRT30KHb4tA6kQjhx6BAgBEAM&amp;url=https%3A%2F%2Fwww.researchgate.net%2Ffigure%2FTesseract-OCR-engine-architecture_fig4_265087843&amp;psig=AOvVaw2d6cRmlAooNaaE9Am213nq&amp;ust=1561873384500459</a:t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461700" y="19477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                 </a:t>
            </a:r>
            <a:r>
              <a:rPr lang="en-US" sz="2400"/>
              <a:t> Tesseract OCR Engine Architecture</a:t>
            </a:r>
            <a:endParaRPr sz="2400"/>
          </a:p>
        </p:txBody>
      </p:sp>
      <p:pic>
        <p:nvPicPr>
          <p:cNvPr id="159" name="Google Shape;1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13" y="995363"/>
            <a:ext cx="7191375" cy="31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lang="en-US"/>
              <a:t>Experiments and results</a:t>
            </a:r>
            <a:endParaRPr/>
          </a:p>
        </p:txBody>
      </p:sp>
      <p:sp>
        <p:nvSpPr>
          <p:cNvPr id="165" name="Google Shape;165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Classification Accuracy - 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                      Number Of Correct Predictions 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                   Total Number Of Predictions Made 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Over 200 .png image files - The accuracy is 80%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Over 300 .jpg image files - The accuracy is 60%</a:t>
            </a:r>
            <a:endParaRPr/>
          </a:p>
        </p:txBody>
      </p:sp>
      <p:cxnSp>
        <p:nvCxnSpPr>
          <p:cNvPr id="166" name="Google Shape;166;p27"/>
          <p:cNvCxnSpPr/>
          <p:nvPr/>
        </p:nvCxnSpPr>
        <p:spPr>
          <a:xfrm>
            <a:off x="1751775" y="2310850"/>
            <a:ext cx="3304800" cy="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27"/>
          <p:cNvSpPr txBox="1"/>
          <p:nvPr/>
        </p:nvSpPr>
        <p:spPr>
          <a:xfrm>
            <a:off x="5466525" y="2118250"/>
            <a:ext cx="10188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X  100</a:t>
            </a:r>
            <a:endParaRPr sz="1800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2625" y="90763"/>
            <a:ext cx="6448351" cy="49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8"/>
          <p:cNvSpPr txBox="1"/>
          <p:nvPr/>
        </p:nvSpPr>
        <p:spPr>
          <a:xfrm>
            <a:off x="0" y="4435325"/>
            <a:ext cx="2820300" cy="5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OCR as a Service: An Experimental Evaluation of Google Docs OCR, Tesseract, ABBYY FineReader, and Transym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lang="en-US"/>
              <a:t>Future work</a:t>
            </a:r>
            <a:endParaRPr i="0" u="none" cap="none" strike="noStrike">
              <a:solidFill>
                <a:schemeClr val="accent1"/>
              </a:solidFill>
            </a:endParaRPr>
          </a:p>
        </p:txBody>
      </p:sp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2400"/>
              <a:buFont typeface="PT Sans Narrow"/>
              <a:buChar char="●"/>
            </a:pPr>
            <a:r>
              <a:rPr lang="en-US" sz="2400">
                <a:solidFill>
                  <a:srgbClr val="134F5C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After recognising the license plate number, it can be send to traffic police and they can use them to issue fines and file a complaint, if found violating the traffic rules</a:t>
            </a:r>
            <a:endParaRPr sz="2400">
              <a:solidFill>
                <a:srgbClr val="134F5C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2400"/>
              <a:buFont typeface="PT Sans Narrow"/>
              <a:buChar char="●"/>
            </a:pPr>
            <a:r>
              <a:rPr lang="en-US" sz="2400">
                <a:solidFill>
                  <a:srgbClr val="134F5C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Criminology Department</a:t>
            </a:r>
            <a:endParaRPr sz="2400">
              <a:solidFill>
                <a:srgbClr val="134F5C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2400"/>
              <a:buFont typeface="PT Sans Narrow"/>
              <a:buChar char="●"/>
            </a:pPr>
            <a:r>
              <a:rPr lang="en-US" sz="2400">
                <a:solidFill>
                  <a:srgbClr val="134F5C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Tracking stolen cars</a:t>
            </a:r>
            <a:r>
              <a:rPr lang="en-US"/>
              <a:t> </a:t>
            </a:r>
            <a:endParaRPr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ts val="2400"/>
              <a:buFont typeface="PT Sans Narrow"/>
              <a:buChar char="●"/>
            </a:pPr>
            <a:r>
              <a:rPr lang="en-US" sz="2400">
                <a:solidFill>
                  <a:srgbClr val="134F5C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Recognising the license plates in extreme conditions too</a:t>
            </a:r>
            <a:endParaRPr sz="2400">
              <a:solidFill>
                <a:srgbClr val="134F5C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85" name="Google Shape;185;p3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000"/>
              <a:buFont typeface="PT Sans Narrow"/>
              <a:buChar char="●"/>
            </a:pPr>
            <a:r>
              <a:rPr lang="en-US" sz="3000">
                <a:solidFill>
                  <a:srgbClr val="38761D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In order to get the most accurate results from tesseract, preprocessing the image plays a huge role.</a:t>
            </a:r>
            <a:endParaRPr sz="3000">
              <a:solidFill>
                <a:srgbClr val="38761D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000"/>
              <a:buFont typeface="PT Sans Narrow"/>
              <a:buChar char="●"/>
            </a:pPr>
            <a:r>
              <a:rPr lang="en-US" sz="3000">
                <a:solidFill>
                  <a:srgbClr val="38761D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Even though tesseract gives relatively accurate results, it also fails in recognising text in some cases.</a:t>
            </a:r>
            <a:endParaRPr sz="3000">
              <a:solidFill>
                <a:srgbClr val="38761D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type="title"/>
          </p:nvPr>
        </p:nvSpPr>
        <p:spPr>
          <a:xfrm>
            <a:off x="2857475" y="1752550"/>
            <a:ext cx="37770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lang="en-US" sz="6000"/>
              <a:t>Thank you!</a:t>
            </a:r>
            <a:endParaRPr b="1" i="0" sz="60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>
                <a:solidFill>
                  <a:srgbClr val="000000"/>
                </a:solidFill>
              </a:rPr>
              <a:t>A brief About Olivier Grisel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>
                <a:solidFill>
                  <a:srgbClr val="000000"/>
                </a:solidFill>
              </a:rPr>
              <a:t>Team members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>
                <a:solidFill>
                  <a:srgbClr val="000000"/>
                </a:solidFill>
              </a:rPr>
              <a:t>Problem statement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>
                <a:solidFill>
                  <a:srgbClr val="000000"/>
                </a:solidFill>
              </a:rPr>
              <a:t>Related work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>
                <a:solidFill>
                  <a:srgbClr val="000000"/>
                </a:solidFill>
              </a:rPr>
              <a:t>Datasets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>
                <a:solidFill>
                  <a:srgbClr val="000000"/>
                </a:solidFill>
              </a:rPr>
              <a:t>Methods and model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>
                <a:solidFill>
                  <a:srgbClr val="000000"/>
                </a:solidFill>
              </a:rPr>
              <a:t>Experiments and results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>
                <a:solidFill>
                  <a:srgbClr val="000000"/>
                </a:solidFill>
              </a:rPr>
              <a:t>Future work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>
                <a:solidFill>
                  <a:srgbClr val="000000"/>
                </a:solidFill>
              </a:rPr>
              <a:t>Conclusion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US">
                <a:solidFill>
                  <a:srgbClr val="000000"/>
                </a:solidFill>
              </a:rPr>
              <a:t>Q &amp; 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4" name="Google Shape;74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Agenda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224725" y="258650"/>
            <a:ext cx="39624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800"/>
              <a:t>Olivier Grisel</a:t>
            </a:r>
            <a:endParaRPr sz="480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575" y="1499125"/>
            <a:ext cx="3962400" cy="26753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4820475" y="484550"/>
            <a:ext cx="4050300" cy="42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38761D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Meet Olivier Grisel, the brain behind Scikit-Learn. He has a specialization in machine learning with applications to natural language processing, text mining and knowledge extraction. He is involved in delivering talks and tutorial sessions on scikit-learn and predictive modelling.</a:t>
            </a:r>
            <a:r>
              <a:rPr b="1" lang="en-US" sz="2600">
                <a:solidFill>
                  <a:srgbClr val="85200C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</a:t>
            </a:r>
            <a:endParaRPr b="1" sz="2600">
              <a:solidFill>
                <a:srgbClr val="85200C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3000"/>
              <a:buFont typeface="PT Sans Narrow"/>
              <a:buAutoNum type="arabicPeriod"/>
            </a:pPr>
            <a:r>
              <a:rPr lang="en-US" sz="3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Dirisala Lavanya</a:t>
            </a:r>
            <a:endParaRPr sz="3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3000"/>
              <a:buFont typeface="PT Sans Narrow"/>
              <a:buAutoNum type="arabicPeriod"/>
            </a:pPr>
            <a:r>
              <a:rPr lang="en-US" sz="3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Kone Srimannarayana</a:t>
            </a:r>
            <a:endParaRPr sz="3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3000"/>
              <a:buFont typeface="PT Sans Narrow"/>
              <a:buAutoNum type="arabicPeriod"/>
            </a:pPr>
            <a:r>
              <a:rPr lang="en-US" sz="3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Kothagundu Venkata Krishna Rao</a:t>
            </a:r>
            <a:endParaRPr sz="3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3000"/>
              <a:buFont typeface="PT Sans Narrow"/>
              <a:buAutoNum type="arabicPeriod"/>
            </a:pPr>
            <a:r>
              <a:rPr lang="en-US" sz="3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Penugonda Naga Venkata Raviteja</a:t>
            </a:r>
            <a:endParaRPr sz="3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3000"/>
              <a:buFont typeface="PT Sans Narrow"/>
              <a:buAutoNum type="arabicPeriod"/>
            </a:pPr>
            <a:r>
              <a:rPr lang="en-US" sz="3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Tummalapalli Venkata Lakshmi Hiranmai</a:t>
            </a:r>
            <a:endParaRPr sz="3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95D4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95D4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95D4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lang="en-US"/>
              <a:t>Team</a:t>
            </a:r>
            <a:endParaRPr b="1" i="0" sz="36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1592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lang="en-US"/>
              <a:t>Problem statement</a:t>
            </a:r>
            <a:endParaRPr b="1" i="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86667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t/>
            </a:r>
            <a:endParaRPr/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400">
                <a:solidFill>
                  <a:srgbClr val="134F5C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Detecting The License Plate Of Vehicles Using OpenCV And Tesseract</a:t>
            </a:r>
            <a:endParaRPr b="1" sz="2400">
              <a:solidFill>
                <a:srgbClr val="134F5C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0300" y="2230054"/>
            <a:ext cx="4572000" cy="2528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lang="en-US"/>
              <a:t>Related work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930900"/>
            <a:ext cx="8520600" cy="26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351C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Image Processing -- Grayscale Image, Binary Image, Finding Contours, Morphology Operations</a:t>
            </a:r>
            <a:endParaRPr sz="2000">
              <a:solidFill>
                <a:srgbClr val="351C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351C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Localizing the plate</a:t>
            </a:r>
            <a:endParaRPr sz="2000">
              <a:solidFill>
                <a:srgbClr val="351C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51C75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351C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Character Recognition Using Classification Models - K Nearest Neighbours</a:t>
            </a:r>
            <a:endParaRPr sz="2000">
              <a:solidFill>
                <a:srgbClr val="351C75"/>
              </a:solidFill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8175" y="312537"/>
            <a:ext cx="1161090" cy="143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99925" y="116970"/>
            <a:ext cx="2992900" cy="194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667175" y="456150"/>
            <a:ext cx="18003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lang="en-US"/>
              <a:t>Datasets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1266325"/>
            <a:ext cx="3087600" cy="330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1" lang="en-US" sz="2000">
                <a:solidFill>
                  <a:srgbClr val="134F5C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The image database contains over 500 images of the rear views of various vehicles (cars, trucks, busses), taken under various lighting conditions (sunny, cloudy, rainy, twilight, night light).</a:t>
            </a:r>
            <a:endParaRPr b="1" sz="2000">
              <a:solidFill>
                <a:srgbClr val="134F5C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t/>
            </a:r>
            <a:endParaRPr sz="1100">
              <a:solidFill>
                <a:srgbClr val="134F5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4079000" y="248025"/>
            <a:ext cx="48078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1" lang="en-US" u="sng">
                <a:solidFill>
                  <a:srgbClr val="434343"/>
                </a:solidFill>
                <a:hlinkClick r:id="rId3"/>
              </a:rPr>
              <a:t>https://platerecognizer.com/number-plate-datasets/</a:t>
            </a:r>
            <a:endParaRPr b="1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 rotWithShape="1">
          <a:blip r:embed="rId4">
            <a:alphaModFix/>
          </a:blip>
          <a:srcRect b="5184" l="23094" r="23705" t="13035"/>
          <a:stretch/>
        </p:blipFill>
        <p:spPr>
          <a:xfrm>
            <a:off x="4254775" y="937075"/>
            <a:ext cx="4577525" cy="3958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lang="en-US"/>
              <a:t>Methods and model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1" lang="en-US" sz="2400">
                <a:solidFill>
                  <a:srgbClr val="0C343D"/>
                </a:solidFill>
              </a:rPr>
              <a:t>1.Preprocessing</a:t>
            </a:r>
            <a:endParaRPr b="1" sz="2400">
              <a:solidFill>
                <a:srgbClr val="0C343D"/>
              </a:solidFill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1" lang="en-US" sz="2400">
                <a:solidFill>
                  <a:srgbClr val="0C343D"/>
                </a:solidFill>
              </a:rPr>
              <a:t>     - Converting original image to grayscale</a:t>
            </a:r>
            <a:endParaRPr b="1" sz="2400">
              <a:solidFill>
                <a:srgbClr val="0C343D"/>
              </a:solidFill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t/>
            </a:r>
            <a:endParaRPr b="1" sz="2400">
              <a:solidFill>
                <a:srgbClr val="0C343D"/>
              </a:solidFill>
            </a:endParaRPr>
          </a:p>
        </p:txBody>
      </p:sp>
      <p:pic>
        <p:nvPicPr>
          <p:cNvPr id="117" name="Google Shape;117;p20"/>
          <p:cNvPicPr preferRelativeResize="0"/>
          <p:nvPr/>
        </p:nvPicPr>
        <p:blipFill rotWithShape="1">
          <a:blip r:embed="rId3">
            <a:alphaModFix/>
          </a:blip>
          <a:srcRect b="23925" l="24000" r="23870" t="20042"/>
          <a:stretch/>
        </p:blipFill>
        <p:spPr>
          <a:xfrm>
            <a:off x="166250" y="2316800"/>
            <a:ext cx="4012848" cy="225222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/>
          <p:nvPr/>
        </p:nvSpPr>
        <p:spPr>
          <a:xfrm>
            <a:off x="4323200" y="3203600"/>
            <a:ext cx="665100" cy="64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 rotWithShape="1">
          <a:blip r:embed="rId4">
            <a:alphaModFix/>
          </a:blip>
          <a:srcRect b="23921" l="30790" r="30778" t="34482"/>
          <a:stretch/>
        </p:blipFill>
        <p:spPr>
          <a:xfrm>
            <a:off x="5132400" y="2342550"/>
            <a:ext cx="3699898" cy="225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236625" y="168900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1" lang="en-US" sz="2400">
                <a:solidFill>
                  <a:srgbClr val="0C343D"/>
                </a:solidFill>
              </a:rPr>
              <a:t> - Converting Grayscale Image To Binary Image</a:t>
            </a:r>
            <a:endParaRPr b="1" sz="2400">
              <a:solidFill>
                <a:srgbClr val="0C343D"/>
              </a:solidFill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t/>
            </a:r>
            <a:endParaRPr b="1" sz="2400">
              <a:solidFill>
                <a:srgbClr val="0C343D"/>
              </a:solidFill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4239450" y="2250288"/>
            <a:ext cx="665100" cy="64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1"/>
          <p:cNvPicPr preferRelativeResize="0"/>
          <p:nvPr/>
        </p:nvPicPr>
        <p:blipFill rotWithShape="1">
          <a:blip r:embed="rId3">
            <a:alphaModFix/>
          </a:blip>
          <a:srcRect b="23921" l="30790" r="30778" t="34482"/>
          <a:stretch/>
        </p:blipFill>
        <p:spPr>
          <a:xfrm>
            <a:off x="410150" y="1568513"/>
            <a:ext cx="3513974" cy="2139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 rotWithShape="1">
          <a:blip r:embed="rId4">
            <a:alphaModFix/>
          </a:blip>
          <a:srcRect b="34751" l="30789" r="30781" t="24704"/>
          <a:stretch/>
        </p:blipFill>
        <p:spPr>
          <a:xfrm>
            <a:off x="5287625" y="1568525"/>
            <a:ext cx="3647002" cy="213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